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6" r:id="rId18"/>
    <p:sldId id="272" r:id="rId19"/>
    <p:sldId id="273" r:id="rId20"/>
    <p:sldId id="274" r:id="rId21"/>
    <p:sldId id="275" r:id="rId22"/>
    <p:sldId id="277" r:id="rId23"/>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65" d="100"/>
          <a:sy n="65" d="100"/>
        </p:scale>
        <p:origin x="66" y="5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EBC84C5-9C45-4E50-8398-505220A24EF6}" type="datetimeFigureOut">
              <a:rPr lang="fa-IR" smtClean="0"/>
              <a:t>05/30/1437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E23F8F9-C9A6-4014-BED9-B11D848D8D29}" type="slidenum">
              <a:rPr lang="fa-IR" smtClean="0"/>
              <a:t>‹#›</a:t>
            </a:fld>
            <a:endParaRPr lang="fa-IR"/>
          </a:p>
        </p:txBody>
      </p:sp>
    </p:spTree>
    <p:extLst>
      <p:ext uri="{BB962C8B-B14F-4D97-AF65-F5344CB8AC3E}">
        <p14:creationId xmlns:p14="http://schemas.microsoft.com/office/powerpoint/2010/main" val="468009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BC84C5-9C45-4E50-8398-505220A24EF6}" type="datetimeFigureOut">
              <a:rPr lang="fa-IR" smtClean="0"/>
              <a:t>05/30/1437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E23F8F9-C9A6-4014-BED9-B11D848D8D29}" type="slidenum">
              <a:rPr lang="fa-IR" smtClean="0"/>
              <a:t>‹#›</a:t>
            </a:fld>
            <a:endParaRPr lang="fa-IR"/>
          </a:p>
        </p:txBody>
      </p:sp>
    </p:spTree>
    <p:extLst>
      <p:ext uri="{BB962C8B-B14F-4D97-AF65-F5344CB8AC3E}">
        <p14:creationId xmlns:p14="http://schemas.microsoft.com/office/powerpoint/2010/main" val="3535421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BC84C5-9C45-4E50-8398-505220A24EF6}" type="datetimeFigureOut">
              <a:rPr lang="fa-IR" smtClean="0"/>
              <a:t>05/30/1437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E23F8F9-C9A6-4014-BED9-B11D848D8D29}" type="slidenum">
              <a:rPr lang="fa-IR" smtClean="0"/>
              <a:t>‹#›</a:t>
            </a:fld>
            <a:endParaRPr lang="fa-I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932442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BC84C5-9C45-4E50-8398-505220A24EF6}" type="datetimeFigureOut">
              <a:rPr lang="fa-IR" smtClean="0"/>
              <a:t>05/30/1437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E23F8F9-C9A6-4014-BED9-B11D848D8D29}" type="slidenum">
              <a:rPr lang="fa-IR" smtClean="0"/>
              <a:t>‹#›</a:t>
            </a:fld>
            <a:endParaRPr lang="fa-IR"/>
          </a:p>
        </p:txBody>
      </p:sp>
    </p:spTree>
    <p:extLst>
      <p:ext uri="{BB962C8B-B14F-4D97-AF65-F5344CB8AC3E}">
        <p14:creationId xmlns:p14="http://schemas.microsoft.com/office/powerpoint/2010/main" val="22016422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BC84C5-9C45-4E50-8398-505220A24EF6}" type="datetimeFigureOut">
              <a:rPr lang="fa-IR" smtClean="0"/>
              <a:t>05/30/1437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E23F8F9-C9A6-4014-BED9-B11D848D8D29}" type="slidenum">
              <a:rPr lang="fa-IR" smtClean="0"/>
              <a:t>‹#›</a:t>
            </a:fld>
            <a:endParaRPr lang="fa-I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799495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BC84C5-9C45-4E50-8398-505220A24EF6}" type="datetimeFigureOut">
              <a:rPr lang="fa-IR" smtClean="0"/>
              <a:t>05/30/1437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E23F8F9-C9A6-4014-BED9-B11D848D8D29}" type="slidenum">
              <a:rPr lang="fa-IR" smtClean="0"/>
              <a:t>‹#›</a:t>
            </a:fld>
            <a:endParaRPr lang="fa-IR"/>
          </a:p>
        </p:txBody>
      </p:sp>
    </p:spTree>
    <p:extLst>
      <p:ext uri="{BB962C8B-B14F-4D97-AF65-F5344CB8AC3E}">
        <p14:creationId xmlns:p14="http://schemas.microsoft.com/office/powerpoint/2010/main" val="39323190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BC84C5-9C45-4E50-8398-505220A24EF6}" type="datetimeFigureOut">
              <a:rPr lang="fa-IR" smtClean="0"/>
              <a:t>05/30/1437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E23F8F9-C9A6-4014-BED9-B11D848D8D29}" type="slidenum">
              <a:rPr lang="fa-IR" smtClean="0"/>
              <a:t>‹#›</a:t>
            </a:fld>
            <a:endParaRPr lang="fa-IR"/>
          </a:p>
        </p:txBody>
      </p:sp>
    </p:spTree>
    <p:extLst>
      <p:ext uri="{BB962C8B-B14F-4D97-AF65-F5344CB8AC3E}">
        <p14:creationId xmlns:p14="http://schemas.microsoft.com/office/powerpoint/2010/main" val="30732788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BC84C5-9C45-4E50-8398-505220A24EF6}" type="datetimeFigureOut">
              <a:rPr lang="fa-IR" smtClean="0"/>
              <a:t>05/30/1437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E23F8F9-C9A6-4014-BED9-B11D848D8D29}" type="slidenum">
              <a:rPr lang="fa-IR" smtClean="0"/>
              <a:t>‹#›</a:t>
            </a:fld>
            <a:endParaRPr lang="fa-IR"/>
          </a:p>
        </p:txBody>
      </p:sp>
    </p:spTree>
    <p:extLst>
      <p:ext uri="{BB962C8B-B14F-4D97-AF65-F5344CB8AC3E}">
        <p14:creationId xmlns:p14="http://schemas.microsoft.com/office/powerpoint/2010/main" val="2391132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BC84C5-9C45-4E50-8398-505220A24EF6}" type="datetimeFigureOut">
              <a:rPr lang="fa-IR" smtClean="0"/>
              <a:t>05/30/1437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E23F8F9-C9A6-4014-BED9-B11D848D8D29}" type="slidenum">
              <a:rPr lang="fa-IR" smtClean="0"/>
              <a:t>‹#›</a:t>
            </a:fld>
            <a:endParaRPr lang="fa-IR"/>
          </a:p>
        </p:txBody>
      </p:sp>
    </p:spTree>
    <p:extLst>
      <p:ext uri="{BB962C8B-B14F-4D97-AF65-F5344CB8AC3E}">
        <p14:creationId xmlns:p14="http://schemas.microsoft.com/office/powerpoint/2010/main" val="3356627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BC84C5-9C45-4E50-8398-505220A24EF6}" type="datetimeFigureOut">
              <a:rPr lang="fa-IR" smtClean="0"/>
              <a:t>05/30/1437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E23F8F9-C9A6-4014-BED9-B11D848D8D29}" type="slidenum">
              <a:rPr lang="fa-IR" smtClean="0"/>
              <a:t>‹#›</a:t>
            </a:fld>
            <a:endParaRPr lang="fa-IR"/>
          </a:p>
        </p:txBody>
      </p:sp>
    </p:spTree>
    <p:extLst>
      <p:ext uri="{BB962C8B-B14F-4D97-AF65-F5344CB8AC3E}">
        <p14:creationId xmlns:p14="http://schemas.microsoft.com/office/powerpoint/2010/main" val="2764141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EBC84C5-9C45-4E50-8398-505220A24EF6}" type="datetimeFigureOut">
              <a:rPr lang="fa-IR" smtClean="0"/>
              <a:t>05/30/1437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E23F8F9-C9A6-4014-BED9-B11D848D8D29}" type="slidenum">
              <a:rPr lang="fa-IR" smtClean="0"/>
              <a:t>‹#›</a:t>
            </a:fld>
            <a:endParaRPr lang="fa-IR"/>
          </a:p>
        </p:txBody>
      </p:sp>
    </p:spTree>
    <p:extLst>
      <p:ext uri="{BB962C8B-B14F-4D97-AF65-F5344CB8AC3E}">
        <p14:creationId xmlns:p14="http://schemas.microsoft.com/office/powerpoint/2010/main" val="4213620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EBC84C5-9C45-4E50-8398-505220A24EF6}" type="datetimeFigureOut">
              <a:rPr lang="fa-IR" smtClean="0"/>
              <a:t>05/30/1437</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1E23F8F9-C9A6-4014-BED9-B11D848D8D29}" type="slidenum">
              <a:rPr lang="fa-IR" smtClean="0"/>
              <a:t>‹#›</a:t>
            </a:fld>
            <a:endParaRPr lang="fa-IR"/>
          </a:p>
        </p:txBody>
      </p:sp>
    </p:spTree>
    <p:extLst>
      <p:ext uri="{BB962C8B-B14F-4D97-AF65-F5344CB8AC3E}">
        <p14:creationId xmlns:p14="http://schemas.microsoft.com/office/powerpoint/2010/main" val="665857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EBC84C5-9C45-4E50-8398-505220A24EF6}" type="datetimeFigureOut">
              <a:rPr lang="fa-IR" smtClean="0"/>
              <a:t>05/30/1437</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1E23F8F9-C9A6-4014-BED9-B11D848D8D29}" type="slidenum">
              <a:rPr lang="fa-IR" smtClean="0"/>
              <a:t>‹#›</a:t>
            </a:fld>
            <a:endParaRPr lang="fa-IR"/>
          </a:p>
        </p:txBody>
      </p:sp>
    </p:spTree>
    <p:extLst>
      <p:ext uri="{BB962C8B-B14F-4D97-AF65-F5344CB8AC3E}">
        <p14:creationId xmlns:p14="http://schemas.microsoft.com/office/powerpoint/2010/main" val="140989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BC84C5-9C45-4E50-8398-505220A24EF6}" type="datetimeFigureOut">
              <a:rPr lang="fa-IR" smtClean="0"/>
              <a:t>05/30/1437</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1E23F8F9-C9A6-4014-BED9-B11D848D8D29}" type="slidenum">
              <a:rPr lang="fa-IR" smtClean="0"/>
              <a:t>‹#›</a:t>
            </a:fld>
            <a:endParaRPr lang="fa-IR"/>
          </a:p>
        </p:txBody>
      </p:sp>
    </p:spTree>
    <p:extLst>
      <p:ext uri="{BB962C8B-B14F-4D97-AF65-F5344CB8AC3E}">
        <p14:creationId xmlns:p14="http://schemas.microsoft.com/office/powerpoint/2010/main" val="1269775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BC84C5-9C45-4E50-8398-505220A24EF6}" type="datetimeFigureOut">
              <a:rPr lang="fa-IR" smtClean="0"/>
              <a:t>05/30/1437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E23F8F9-C9A6-4014-BED9-B11D848D8D29}" type="slidenum">
              <a:rPr lang="fa-IR" smtClean="0"/>
              <a:t>‹#›</a:t>
            </a:fld>
            <a:endParaRPr lang="fa-IR"/>
          </a:p>
        </p:txBody>
      </p:sp>
    </p:spTree>
    <p:extLst>
      <p:ext uri="{BB962C8B-B14F-4D97-AF65-F5344CB8AC3E}">
        <p14:creationId xmlns:p14="http://schemas.microsoft.com/office/powerpoint/2010/main" val="1763999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BC84C5-9C45-4E50-8398-505220A24EF6}" type="datetimeFigureOut">
              <a:rPr lang="fa-IR" smtClean="0"/>
              <a:t>05/30/1437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E23F8F9-C9A6-4014-BED9-B11D848D8D29}" type="slidenum">
              <a:rPr lang="fa-IR" smtClean="0"/>
              <a:t>‹#›</a:t>
            </a:fld>
            <a:endParaRPr lang="fa-IR"/>
          </a:p>
        </p:txBody>
      </p:sp>
    </p:spTree>
    <p:extLst>
      <p:ext uri="{BB962C8B-B14F-4D97-AF65-F5344CB8AC3E}">
        <p14:creationId xmlns:p14="http://schemas.microsoft.com/office/powerpoint/2010/main" val="4192489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EBC84C5-9C45-4E50-8398-505220A24EF6}" type="datetimeFigureOut">
              <a:rPr lang="fa-IR" smtClean="0"/>
              <a:t>05/30/1437</a:t>
            </a:fld>
            <a:endParaRPr lang="fa-I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E23F8F9-C9A6-4014-BED9-B11D848D8D29}" type="slidenum">
              <a:rPr lang="fa-IR" smtClean="0"/>
              <a:t>‹#›</a:t>
            </a:fld>
            <a:endParaRPr lang="fa-IR"/>
          </a:p>
        </p:txBody>
      </p:sp>
    </p:spTree>
    <p:extLst>
      <p:ext uri="{BB962C8B-B14F-4D97-AF65-F5344CB8AC3E}">
        <p14:creationId xmlns:p14="http://schemas.microsoft.com/office/powerpoint/2010/main" val="27420842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a-IR" sz="8800" dirty="0" smtClean="0">
                <a:solidFill>
                  <a:srgbClr val="0070C0"/>
                </a:solidFill>
                <a:cs typeface="B Nazanin" panose="00000400000000000000" pitchFamily="2" charset="-78"/>
              </a:rPr>
              <a:t>بسم الله الرحمن الرحیم</a:t>
            </a:r>
            <a:endParaRPr lang="fa-IR" sz="8800" dirty="0">
              <a:solidFill>
                <a:srgbClr val="0070C0"/>
              </a:solidFill>
              <a:cs typeface="B Nazanin" panose="00000400000000000000" pitchFamily="2" charset="-78"/>
            </a:endParaRPr>
          </a:p>
        </p:txBody>
      </p:sp>
    </p:spTree>
    <p:extLst>
      <p:ext uri="{BB962C8B-B14F-4D97-AF65-F5344CB8AC3E}">
        <p14:creationId xmlns:p14="http://schemas.microsoft.com/office/powerpoint/2010/main" val="15055164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8886" y="2899440"/>
            <a:ext cx="9144000" cy="2387600"/>
          </a:xfrm>
        </p:spPr>
        <p:txBody>
          <a:bodyPr>
            <a:noAutofit/>
          </a:bodyPr>
          <a:lstStyle/>
          <a:p>
            <a:pPr algn="r"/>
            <a:r>
              <a:rPr lang="fa-IR" sz="2400" dirty="0" smtClean="0">
                <a:solidFill>
                  <a:schemeClr val="tx1">
                    <a:lumMod val="95000"/>
                    <a:lumOff val="5000"/>
                  </a:schemeClr>
                </a:solidFill>
                <a:cs typeface="B Nazanin" panose="00000400000000000000" pitchFamily="2" charset="-78"/>
              </a:rPr>
              <a:t/>
            </a:r>
            <a:br>
              <a:rPr lang="fa-IR" sz="2400" dirty="0" smtClean="0">
                <a:solidFill>
                  <a:schemeClr val="tx1">
                    <a:lumMod val="95000"/>
                    <a:lumOff val="5000"/>
                  </a:schemeClr>
                </a:solidFill>
                <a:cs typeface="B Nazanin" panose="00000400000000000000" pitchFamily="2" charset="-78"/>
              </a:rPr>
            </a:br>
            <a:r>
              <a:rPr lang="fa-IR" sz="2400" dirty="0" smtClean="0">
                <a:solidFill>
                  <a:schemeClr val="tx1">
                    <a:lumMod val="95000"/>
                    <a:lumOff val="5000"/>
                  </a:schemeClr>
                </a:solidFill>
                <a:cs typeface="B Nazanin" panose="00000400000000000000" pitchFamily="2" charset="-78"/>
              </a:rPr>
              <a:t>بیماری پسوریازیس، یک بیماری شایع پوستی است که، چرخه زندگی سلول‌های پوستی را بهم می‌زند. پسوریازیس با افزایش سرعت ساخت سلول بر سطح پوست ، باعث بوجود آمدن تکه های نقره ای ضخیم و خارش دار، خشک و یا تکه های قرمز که گاهی اوقات دردناک هم هستند، می‌شود. این تکه ها بیشتر در نقاط اطراف پوست سر، آرنج و زانو ظاهر می‌شوند. برای بعضی از افراد بیماری پسوریازیس فقط آزاردهنده است، اما برای بعضی دیگر این بیماری بخصوص اگر با ورم مفاصل همراه باشد، باعث از کار افتادگی می‌شود.</a:t>
            </a:r>
            <a:br>
              <a:rPr lang="fa-IR" sz="2400" dirty="0" smtClean="0">
                <a:solidFill>
                  <a:schemeClr val="tx1">
                    <a:lumMod val="95000"/>
                    <a:lumOff val="5000"/>
                  </a:schemeClr>
                </a:solidFill>
                <a:cs typeface="B Nazanin" panose="00000400000000000000" pitchFamily="2" charset="-78"/>
              </a:rPr>
            </a:br>
            <a:r>
              <a:rPr lang="fa-IR" sz="2400" dirty="0" smtClean="0">
                <a:solidFill>
                  <a:schemeClr val="tx1">
                    <a:lumMod val="95000"/>
                    <a:lumOff val="5000"/>
                  </a:schemeClr>
                </a:solidFill>
                <a:cs typeface="B Nazanin" panose="00000400000000000000" pitchFamily="2" charset="-78"/>
              </a:rPr>
              <a:t> </a:t>
            </a:r>
            <a:br>
              <a:rPr lang="fa-IR" sz="2400" dirty="0" smtClean="0">
                <a:solidFill>
                  <a:schemeClr val="tx1">
                    <a:lumMod val="95000"/>
                    <a:lumOff val="5000"/>
                  </a:schemeClr>
                </a:solidFill>
                <a:cs typeface="B Nazanin" panose="00000400000000000000" pitchFamily="2" charset="-78"/>
              </a:rPr>
            </a:br>
            <a:r>
              <a:rPr lang="fa-IR" sz="2400" dirty="0" smtClean="0">
                <a:solidFill>
                  <a:schemeClr val="tx1">
                    <a:lumMod val="95000"/>
                    <a:lumOff val="5000"/>
                  </a:schemeClr>
                </a:solidFill>
                <a:cs typeface="B Nazanin" panose="00000400000000000000" pitchFamily="2" charset="-78"/>
              </a:rPr>
              <a:t/>
            </a:r>
            <a:br>
              <a:rPr lang="fa-IR" sz="2400" dirty="0" smtClean="0">
                <a:solidFill>
                  <a:schemeClr val="tx1">
                    <a:lumMod val="95000"/>
                    <a:lumOff val="5000"/>
                  </a:schemeClr>
                </a:solidFill>
                <a:cs typeface="B Nazanin" panose="00000400000000000000" pitchFamily="2" charset="-78"/>
              </a:rPr>
            </a:br>
            <a:endParaRPr lang="fa-IR" sz="2400"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2383250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1828" r="1828"/>
          <a:stretch>
            <a:fillRect/>
          </a:stretch>
        </p:blipFill>
        <p:spPr>
          <a:xfrm>
            <a:off x="0" y="0"/>
            <a:ext cx="12192000" cy="6858000"/>
          </a:xfrm>
        </p:spPr>
      </p:pic>
    </p:spTree>
    <p:extLst>
      <p:ext uri="{BB962C8B-B14F-4D97-AF65-F5344CB8AC3E}">
        <p14:creationId xmlns:p14="http://schemas.microsoft.com/office/powerpoint/2010/main" val="3324607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21215" b="21215"/>
          <a:stretch>
            <a:fillRect/>
          </a:stretch>
        </p:blipFill>
        <p:spPr>
          <a:xfrm>
            <a:off x="5048517" y="609600"/>
            <a:ext cx="6503831" cy="5259388"/>
          </a:xfrm>
        </p:spPr>
      </p:pic>
      <p:sp>
        <p:nvSpPr>
          <p:cNvPr id="4" name="Text Placeholder 3"/>
          <p:cNvSpPr>
            <a:spLocks noGrp="1"/>
          </p:cNvSpPr>
          <p:nvPr>
            <p:ph type="body" sz="half" idx="2"/>
          </p:nvPr>
        </p:nvSpPr>
        <p:spPr>
          <a:xfrm>
            <a:off x="839788" y="1094704"/>
            <a:ext cx="3932237" cy="4774284"/>
          </a:xfrm>
        </p:spPr>
        <p:txBody>
          <a:bodyPr>
            <a:normAutofit lnSpcReduction="10000"/>
          </a:bodyPr>
          <a:lstStyle/>
          <a:p>
            <a:r>
              <a:rPr lang="fa-IR" sz="2400" dirty="0" smtClean="0">
                <a:solidFill>
                  <a:schemeClr val="tx1">
                    <a:lumMod val="95000"/>
                    <a:lumOff val="5000"/>
                  </a:schemeClr>
                </a:solidFill>
                <a:cs typeface="B Nazanin" panose="00000400000000000000" pitchFamily="2" charset="-78"/>
              </a:rPr>
              <a:t>اریتم ندوزوم پانیکولیتی (التهاب در بافت چربی زیر پوست) می باشد که با ندول های صورتی رنگ دردناک در سطح اکستانسور قسمت تحتانی پا مشخص می شود. به نظر می رسد اریتم ندوزوم به دنبال واکنش افزایش حساسیتی به تعدادی آنتی ژن محرک ایجاد می گردد. همراهی باکتری ها، ویروس ها، قارچ ها، انگل ها، داروها، بدخیمی ها و بیماری های بافت همبند با این بیماری گزارش شده است همچنین همراهی عفونت های استرپتوکوکی و سارکوئیدوز با این بیماری دیده شده است. 50 درصد از موارد بیماری، ایدیوپاتیک می باشند.</a:t>
            </a:r>
            <a:endParaRPr lang="fa-IR" sz="2400"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1191989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20143" b="20143"/>
          <a:stretch>
            <a:fillRect/>
          </a:stretch>
        </p:blipFill>
        <p:spPr>
          <a:xfrm>
            <a:off x="1179610" y="429297"/>
            <a:ext cx="8596668" cy="3845718"/>
          </a:xfrm>
        </p:spPr>
      </p:pic>
      <p:sp>
        <p:nvSpPr>
          <p:cNvPr id="4" name="Text Placeholder 3"/>
          <p:cNvSpPr>
            <a:spLocks noGrp="1"/>
          </p:cNvSpPr>
          <p:nvPr>
            <p:ph type="body" sz="half" idx="2"/>
          </p:nvPr>
        </p:nvSpPr>
        <p:spPr>
          <a:xfrm>
            <a:off x="1179610" y="4881093"/>
            <a:ext cx="8596667" cy="1198906"/>
          </a:xfrm>
        </p:spPr>
        <p:txBody>
          <a:bodyPr>
            <a:normAutofit/>
          </a:bodyPr>
          <a:lstStyle/>
          <a:p>
            <a:r>
              <a:rPr lang="fa-IR" sz="2400" dirty="0" smtClean="0">
                <a:solidFill>
                  <a:schemeClr val="tx1">
                    <a:lumMod val="95000"/>
                    <a:lumOff val="5000"/>
                  </a:schemeClr>
                </a:solidFill>
                <a:cs typeface="B Nazanin" panose="00000400000000000000" pitchFamily="2" charset="-78"/>
              </a:rPr>
              <a:t>بیماری پنجم یا اریتما اینفکتیوزوم (</a:t>
            </a:r>
            <a:r>
              <a:rPr lang="en-US" sz="2400" dirty="0" smtClean="0">
                <a:solidFill>
                  <a:schemeClr val="tx1">
                    <a:lumMod val="95000"/>
                    <a:lumOff val="5000"/>
                  </a:schemeClr>
                </a:solidFill>
                <a:cs typeface="B Nazanin" panose="00000400000000000000" pitchFamily="2" charset="-78"/>
              </a:rPr>
              <a:t>Erythema </a:t>
            </a:r>
            <a:r>
              <a:rPr lang="en-US" sz="2400" dirty="0" err="1" smtClean="0">
                <a:solidFill>
                  <a:schemeClr val="tx1">
                    <a:lumMod val="95000"/>
                    <a:lumOff val="5000"/>
                  </a:schemeClr>
                </a:solidFill>
                <a:cs typeface="B Nazanin" panose="00000400000000000000" pitchFamily="2" charset="-78"/>
              </a:rPr>
              <a:t>infectiosum</a:t>
            </a:r>
            <a:r>
              <a:rPr lang="en-US" sz="2400" dirty="0" smtClean="0">
                <a:solidFill>
                  <a:schemeClr val="tx1">
                    <a:lumMod val="95000"/>
                    <a:lumOff val="5000"/>
                  </a:schemeClr>
                </a:solidFill>
                <a:cs typeface="B Nazanin" panose="00000400000000000000" pitchFamily="2" charset="-78"/>
              </a:rPr>
              <a:t>) </a:t>
            </a:r>
            <a:r>
              <a:rPr lang="fa-IR" sz="2400" dirty="0" smtClean="0">
                <a:solidFill>
                  <a:schemeClr val="tx1">
                    <a:lumMod val="95000"/>
                    <a:lumOff val="5000"/>
                  </a:schemeClr>
                </a:solidFill>
                <a:cs typeface="B Nazanin" panose="00000400000000000000" pitchFamily="2" charset="-78"/>
              </a:rPr>
              <a:t>بیماری بثوری تب‌دار کودکان که توسط پاروویروس </a:t>
            </a:r>
            <a:r>
              <a:rPr lang="en-US" sz="2400" dirty="0" smtClean="0">
                <a:solidFill>
                  <a:schemeClr val="tx1">
                    <a:lumMod val="95000"/>
                    <a:lumOff val="5000"/>
                  </a:schemeClr>
                </a:solidFill>
                <a:cs typeface="B Nazanin" panose="00000400000000000000" pitchFamily="2" charset="-78"/>
              </a:rPr>
              <a:t>B</a:t>
            </a:r>
            <a:r>
              <a:rPr lang="fa-IR" sz="2400" dirty="0" smtClean="0">
                <a:solidFill>
                  <a:schemeClr val="tx1">
                    <a:lumMod val="95000"/>
                    <a:lumOff val="5000"/>
                  </a:schemeClr>
                </a:solidFill>
                <a:cs typeface="B Nazanin" panose="00000400000000000000" pitchFamily="2" charset="-78"/>
              </a:rPr>
              <a:t>۱۹ ایجاد می‌گردد. راش در این بیماری ابتدا در ناحیه صورت و معمولاً پس از قطع تب شروع می‌شود.</a:t>
            </a:r>
            <a:endParaRPr lang="fa-IR" sz="2400"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28851627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16393" b="16393"/>
          <a:stretch>
            <a:fillRect/>
          </a:stretch>
        </p:blipFill>
        <p:spPr>
          <a:xfrm>
            <a:off x="1025064" y="699752"/>
            <a:ext cx="8596668" cy="3845718"/>
          </a:xfrm>
        </p:spPr>
      </p:pic>
      <p:sp>
        <p:nvSpPr>
          <p:cNvPr id="4" name="Text Placeholder 3"/>
          <p:cNvSpPr>
            <a:spLocks noGrp="1"/>
          </p:cNvSpPr>
          <p:nvPr>
            <p:ph type="body" sz="half" idx="2"/>
          </p:nvPr>
        </p:nvSpPr>
        <p:spPr>
          <a:xfrm>
            <a:off x="1025064" y="4945487"/>
            <a:ext cx="8596667" cy="1095875"/>
          </a:xfrm>
        </p:spPr>
        <p:txBody>
          <a:bodyPr>
            <a:normAutofit fontScale="92500" lnSpcReduction="10000"/>
          </a:bodyPr>
          <a:lstStyle/>
          <a:p>
            <a:r>
              <a:rPr lang="fa-IR" sz="2400" dirty="0" smtClean="0">
                <a:solidFill>
                  <a:schemeClr val="tx1">
                    <a:lumMod val="95000"/>
                    <a:lumOff val="5000"/>
                  </a:schemeClr>
                </a:solidFill>
                <a:cs typeface="B Nazanin" panose="00000400000000000000" pitchFamily="2" charset="-78"/>
              </a:rPr>
              <a:t>سيفليس يک بيماري منتقله از راه جنسي است که توسط باکتري «تروپونما پاليدوم» ايجاد مي شود.اين بيماري «مقلد بزرگ» ناميده مي شود، چون داراي بسياري از علايم و نشانه هاست که افتراق آن را از بيماري هاي ديگر مشکل مي سازد.</a:t>
            </a:r>
            <a:endParaRPr lang="fa-IR" sz="2400"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5060878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22679" b="22679"/>
          <a:stretch>
            <a:fillRect/>
          </a:stretch>
        </p:blipFill>
        <p:spPr>
          <a:xfrm>
            <a:off x="1952342" y="596721"/>
            <a:ext cx="7321659" cy="3845718"/>
          </a:xfrm>
        </p:spPr>
      </p:pic>
      <p:sp>
        <p:nvSpPr>
          <p:cNvPr id="4" name="Text Placeholder 3"/>
          <p:cNvSpPr>
            <a:spLocks noGrp="1"/>
          </p:cNvSpPr>
          <p:nvPr>
            <p:ph type="body" sz="half" idx="2"/>
          </p:nvPr>
        </p:nvSpPr>
        <p:spPr>
          <a:xfrm>
            <a:off x="677334" y="4906850"/>
            <a:ext cx="8596667" cy="1134511"/>
          </a:xfrm>
        </p:spPr>
        <p:txBody>
          <a:bodyPr>
            <a:normAutofit lnSpcReduction="10000"/>
          </a:bodyPr>
          <a:lstStyle/>
          <a:p>
            <a:r>
              <a:rPr lang="fa-IR" sz="2400" dirty="0" smtClean="0">
                <a:solidFill>
                  <a:schemeClr val="tx1">
                    <a:lumMod val="95000"/>
                    <a:lumOff val="5000"/>
                  </a:schemeClr>
                </a:solidFill>
                <a:cs typeface="B Nazanin" panose="00000400000000000000" pitchFamily="2" charset="-78"/>
              </a:rPr>
              <a:t> زردزخم يك عفونت واگير و سطحی پوست است كه اغلب در اطراف لب، بينی، گوش و قسمت‌هايی از دست و پا ايجاد می‌شود؛ ضايعات به شكل تاول‌های كوچك بوده و به سرعت می‌تركند و زخمی زردرنگ به جا می‌گذارند.</a:t>
            </a:r>
            <a:endParaRPr lang="fa-IR" sz="2400"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526630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2180" y="721217"/>
            <a:ext cx="8611674" cy="4108361"/>
          </a:xfrm>
        </p:spPr>
        <p:txBody>
          <a:bodyPr>
            <a:normAutofit/>
          </a:bodyPr>
          <a:lstStyle/>
          <a:p>
            <a:pPr algn="r"/>
            <a:r>
              <a:rPr lang="fa-IR" sz="2400" dirty="0" smtClean="0">
                <a:solidFill>
                  <a:schemeClr val="tx1">
                    <a:lumMod val="95000"/>
                    <a:lumOff val="5000"/>
                  </a:schemeClr>
                </a:solidFill>
                <a:cs typeface="B Nazanin" panose="00000400000000000000" pitchFamily="2" charset="-78"/>
              </a:rPr>
              <a:t/>
            </a:r>
            <a:br>
              <a:rPr lang="fa-IR" sz="2400" dirty="0" smtClean="0">
                <a:solidFill>
                  <a:schemeClr val="tx1">
                    <a:lumMod val="95000"/>
                    <a:lumOff val="5000"/>
                  </a:schemeClr>
                </a:solidFill>
                <a:cs typeface="B Nazanin" panose="00000400000000000000" pitchFamily="2" charset="-78"/>
              </a:rPr>
            </a:br>
            <a:r>
              <a:rPr lang="fa-IR" sz="2400" dirty="0" smtClean="0">
                <a:solidFill>
                  <a:schemeClr val="tx1">
                    <a:lumMod val="95000"/>
                    <a:lumOff val="5000"/>
                  </a:schemeClr>
                </a:solidFill>
                <a:cs typeface="B Nazanin" panose="00000400000000000000" pitchFamily="2" charset="-78"/>
              </a:rPr>
              <a:t>تب منقوط کوه‌هاى راکى به‌وسيلهٔ ريکتزيا (موجود ذره‌بينى کوچى که از لحاظ اندازه بين باکترى‌ها و ويروس‌ها قرار دارد) ايجاد مى‌شود. اين عارضه توسط نيش کنه منتقل مى‌شود و در کاليفرنيا، ماساچوست و لانگ‌آيلند از مناطق کوهستانى غرب (که نام بيمارى از آنجا گرفته شده است) شايع‌تر است. علائم عبارتند از: شروع ناگهانى سردرد شديد، دردهاى عضلاني، ضعف، لرز و تب بالا که تقريباً دو روز بعد از گزيدگى کنه بروز مى‌کنند. در حدود روز چهارم بثوراتى به شکل نقاط يا لکه‌هاى قرمز مسطح روى مچ پا، مچ دست، کف دست، و کف پا ايجاد مى‌شوند و به‌تدريج به بقيهٔ نقاط بدن انتشار مى‌يابند.</a:t>
            </a:r>
            <a:br>
              <a:rPr lang="fa-IR" sz="2400" dirty="0" smtClean="0">
                <a:solidFill>
                  <a:schemeClr val="tx1">
                    <a:lumMod val="95000"/>
                    <a:lumOff val="5000"/>
                  </a:schemeClr>
                </a:solidFill>
                <a:cs typeface="B Nazanin" panose="00000400000000000000" pitchFamily="2" charset="-78"/>
              </a:rPr>
            </a:br>
            <a:endParaRPr lang="fa-IR" sz="2400"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20769402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611" y="2152673"/>
            <a:ext cx="9092485" cy="2483721"/>
          </a:xfrm>
        </p:spPr>
        <p:txBody>
          <a:bodyPr>
            <a:normAutofit/>
          </a:bodyPr>
          <a:lstStyle/>
          <a:p>
            <a:pPr algn="r"/>
            <a:r>
              <a:rPr lang="fa-IR" sz="2400" dirty="0" smtClean="0">
                <a:solidFill>
                  <a:schemeClr val="tx1">
                    <a:lumMod val="95000"/>
                    <a:lumOff val="5000"/>
                  </a:schemeClr>
                </a:solidFill>
                <a:cs typeface="B Nazanin" panose="00000400000000000000" pitchFamily="2" charset="-78"/>
              </a:rPr>
              <a:t>تماس مستقیم با مایع منی، ترشحات مهبل، و بزاق و تبخال تناسلی از فردی به فرد دیگر در طی مقاربت واژن، مقاربت مقعد، قابل سرایت است . عفونت از طریق تماس با اشیاء مانند صندلی توالت یا در آب (مثل استخر و وان گرم) گسترش میابد. هرپس تناسلی مسری است حتی زمانی که هیچ زخم وجود دارند. از آنجا که علائم ممکن است خفیف و یا در زنان در داخل واژن رخ  دهد، بسیاری از مردم نمی دانند که  تب خال ناحی ه تناسلی. اولین شیوع علائم است.</a:t>
            </a:r>
            <a:endParaRPr lang="fa-IR" sz="2400" dirty="0">
              <a:solidFill>
                <a:schemeClr val="tx1">
                  <a:lumMod val="95000"/>
                  <a:lumOff val="5000"/>
                </a:schemeClr>
              </a:solidFill>
              <a:cs typeface="B Nazanin" panose="00000400000000000000" pitchFamily="2" charset="-78"/>
            </a:endParaRPr>
          </a:p>
        </p:txBody>
      </p:sp>
      <p:sp>
        <p:nvSpPr>
          <p:cNvPr id="3" name="Subtitle 2"/>
          <p:cNvSpPr>
            <a:spLocks noGrp="1"/>
          </p:cNvSpPr>
          <p:nvPr>
            <p:ph type="subTitle" idx="1"/>
          </p:nvPr>
        </p:nvSpPr>
        <p:spPr>
          <a:xfrm>
            <a:off x="4348766" y="496911"/>
            <a:ext cx="3339921" cy="1655762"/>
          </a:xfrm>
        </p:spPr>
        <p:txBody>
          <a:bodyPr>
            <a:normAutofit/>
          </a:bodyPr>
          <a:lstStyle/>
          <a:p>
            <a:r>
              <a:rPr lang="fa-IR" sz="4000" dirty="0" smtClean="0">
                <a:solidFill>
                  <a:srgbClr val="FF0000"/>
                </a:solidFill>
                <a:cs typeface="B Nazanin" panose="00000400000000000000" pitchFamily="2" charset="-78"/>
              </a:rPr>
              <a:t>*هرپس تناسلی*</a:t>
            </a:r>
            <a:endParaRPr lang="fa-IR" sz="4000" dirty="0">
              <a:solidFill>
                <a:srgbClr val="FF0000"/>
              </a:solidFill>
              <a:cs typeface="B Nazanin" panose="00000400000000000000" pitchFamily="2" charset="-78"/>
            </a:endParaRPr>
          </a:p>
        </p:txBody>
      </p:sp>
    </p:spTree>
    <p:extLst>
      <p:ext uri="{BB962C8B-B14F-4D97-AF65-F5344CB8AC3E}">
        <p14:creationId xmlns:p14="http://schemas.microsoft.com/office/powerpoint/2010/main" val="35988079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11904" b="11904"/>
          <a:stretch>
            <a:fillRect/>
          </a:stretch>
        </p:blipFill>
        <p:spPr>
          <a:xfrm>
            <a:off x="5022760" y="609600"/>
            <a:ext cx="6207617" cy="5259388"/>
          </a:xfrm>
        </p:spPr>
      </p:pic>
      <p:sp>
        <p:nvSpPr>
          <p:cNvPr id="4" name="Text Placeholder 3"/>
          <p:cNvSpPr>
            <a:spLocks noGrp="1"/>
          </p:cNvSpPr>
          <p:nvPr>
            <p:ph type="body" sz="half" idx="2"/>
          </p:nvPr>
        </p:nvSpPr>
        <p:spPr>
          <a:xfrm>
            <a:off x="839788" y="987425"/>
            <a:ext cx="3932237" cy="4881563"/>
          </a:xfrm>
        </p:spPr>
        <p:txBody>
          <a:bodyPr>
            <a:normAutofit/>
          </a:bodyPr>
          <a:lstStyle/>
          <a:p>
            <a:endParaRPr lang="fa-IR" sz="2400" dirty="0" smtClean="0">
              <a:solidFill>
                <a:schemeClr val="tx1">
                  <a:lumMod val="95000"/>
                  <a:lumOff val="5000"/>
                </a:schemeClr>
              </a:solidFill>
              <a:cs typeface="B Nazanin" panose="00000400000000000000" pitchFamily="2" charset="-78"/>
            </a:endParaRPr>
          </a:p>
          <a:p>
            <a:r>
              <a:rPr lang="fa-IR" sz="2400" dirty="0" smtClean="0">
                <a:solidFill>
                  <a:schemeClr val="tx1">
                    <a:lumMod val="95000"/>
                    <a:lumOff val="5000"/>
                  </a:schemeClr>
                </a:solidFill>
                <a:cs typeface="B Nazanin" panose="00000400000000000000" pitchFamily="2" charset="-78"/>
              </a:rPr>
              <a:t>حتما" بسیاری از شما میلیا را دیده اید ، ضایعاتی به رنگ سفید تاسفید مایل به زرد که قطرشان از یک تا دو میلی متر تجاوز نمی کند و بلافاصله زیراپیدرم ( لایه سطحی پوست ) قراردارند. میلیا کیست هایی حاوی مواد کراتینی هستند و معمولا" درصورت ، بویژه روی گونه ها و پلک ها مورد توجه قرارمی گیرند. کراتین یکی از پروتئین ها و اجزای مهم تشکیل دهنده پوست است.</a:t>
            </a:r>
          </a:p>
          <a:p>
            <a:endParaRPr lang="fa-IR" sz="2000"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40514917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1630" r="1630"/>
          <a:stretch>
            <a:fillRect/>
          </a:stretch>
        </p:blipFill>
        <p:spPr>
          <a:xfrm>
            <a:off x="677334" y="399246"/>
            <a:ext cx="8596668" cy="2627289"/>
          </a:xfrm>
        </p:spPr>
      </p:pic>
      <p:sp>
        <p:nvSpPr>
          <p:cNvPr id="4" name="Text Placeholder 3"/>
          <p:cNvSpPr>
            <a:spLocks noGrp="1"/>
          </p:cNvSpPr>
          <p:nvPr>
            <p:ph type="body" sz="half" idx="2"/>
          </p:nvPr>
        </p:nvSpPr>
        <p:spPr>
          <a:xfrm>
            <a:off x="839788" y="3554569"/>
            <a:ext cx="8434214" cy="2936383"/>
          </a:xfrm>
        </p:spPr>
        <p:txBody>
          <a:bodyPr>
            <a:normAutofit fontScale="92500" lnSpcReduction="10000"/>
          </a:bodyPr>
          <a:lstStyle/>
          <a:p>
            <a:endParaRPr lang="fa-IR" sz="2000" dirty="0" smtClean="0">
              <a:solidFill>
                <a:schemeClr val="tx1">
                  <a:lumMod val="95000"/>
                  <a:lumOff val="5000"/>
                </a:schemeClr>
              </a:solidFill>
              <a:cs typeface="B Nazanin" panose="00000400000000000000" pitchFamily="2" charset="-78"/>
            </a:endParaRPr>
          </a:p>
          <a:p>
            <a:r>
              <a:rPr lang="fa-IR" sz="2000" dirty="0" smtClean="0">
                <a:solidFill>
                  <a:schemeClr val="tx1">
                    <a:lumMod val="95000"/>
                    <a:lumOff val="5000"/>
                  </a:schemeClr>
                </a:solidFill>
                <a:cs typeface="B Nazanin" panose="00000400000000000000" pitchFamily="2" charset="-78"/>
              </a:rPr>
              <a:t>كيست سباسه </a:t>
            </a:r>
            <a:r>
              <a:rPr lang="en-US" sz="2000" dirty="0" smtClean="0">
                <a:solidFill>
                  <a:schemeClr val="tx1">
                    <a:lumMod val="95000"/>
                    <a:lumOff val="5000"/>
                  </a:schemeClr>
                </a:solidFill>
                <a:cs typeface="B Nazanin" panose="00000400000000000000" pitchFamily="2" charset="-78"/>
              </a:rPr>
              <a:t>Sebaceous Cyst  </a:t>
            </a:r>
            <a:r>
              <a:rPr lang="fa-IR" sz="2000" dirty="0" smtClean="0">
                <a:solidFill>
                  <a:schemeClr val="tx1">
                    <a:lumMod val="95000"/>
                    <a:lumOff val="5000"/>
                  </a:schemeClr>
                </a:solidFill>
                <a:cs typeface="B Nazanin" panose="00000400000000000000" pitchFamily="2" charset="-78"/>
              </a:rPr>
              <a:t>یك تورم بي‌ضرر زير پوستي است كه ممكن است عفوني شود. </a:t>
            </a:r>
          </a:p>
          <a:p>
            <a:r>
              <a:rPr lang="fa-IR" sz="2000" dirty="0" smtClean="0">
                <a:solidFill>
                  <a:schemeClr val="tx1">
                    <a:lumMod val="95000"/>
                    <a:lumOff val="5000"/>
                  </a:schemeClr>
                </a:solidFill>
                <a:cs typeface="B Nazanin" panose="00000400000000000000" pitchFamily="2" charset="-78"/>
              </a:rPr>
              <a:t>سن</a:t>
            </a:r>
          </a:p>
          <a:p>
            <a:r>
              <a:rPr lang="fa-IR" sz="2000" dirty="0" smtClean="0">
                <a:solidFill>
                  <a:schemeClr val="tx1">
                    <a:lumMod val="95000"/>
                    <a:lumOff val="5000"/>
                  </a:schemeClr>
                </a:solidFill>
                <a:cs typeface="B Nazanin" panose="00000400000000000000" pitchFamily="2" charset="-78"/>
              </a:rPr>
              <a:t>در بالغين شايعتر است.</a:t>
            </a:r>
          </a:p>
          <a:p>
            <a:r>
              <a:rPr lang="fa-IR" sz="2000" dirty="0" smtClean="0">
                <a:solidFill>
                  <a:schemeClr val="tx1">
                    <a:lumMod val="95000"/>
                    <a:lumOff val="5000"/>
                  </a:schemeClr>
                </a:solidFill>
                <a:cs typeface="B Nazanin" panose="00000400000000000000" pitchFamily="2" charset="-78"/>
              </a:rPr>
              <a:t>جنس، ژنتيك، نحوه زندگي</a:t>
            </a:r>
          </a:p>
          <a:p>
            <a:r>
              <a:rPr lang="fa-IR" sz="2000" dirty="0" smtClean="0">
                <a:solidFill>
                  <a:schemeClr val="tx1">
                    <a:lumMod val="95000"/>
                    <a:lumOff val="5000"/>
                  </a:schemeClr>
                </a:solidFill>
                <a:cs typeface="B Nazanin" panose="00000400000000000000" pitchFamily="2" charset="-78"/>
              </a:rPr>
              <a:t>عوامل خطر مهمي نيستند. يك كيست سباسه كه كيست اپيدرموئيد هم ناميده ميشود، به صورت يك توده نرم است كه در زير پوست به دليل التهاب يك فوليكول مو بوجود مي‌آيد. اين ساك توسط سلولهاي مرده پوستي و سبوم كه يك ترشح روغني از غدد سباسه است، پر ميشود.</a:t>
            </a:r>
          </a:p>
          <a:p>
            <a:endParaRPr lang="fa-IR" sz="2000"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3680229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84868" y="1412860"/>
            <a:ext cx="4186848" cy="1646302"/>
          </a:xfrm>
        </p:spPr>
        <p:txBody>
          <a:bodyPr/>
          <a:lstStyle/>
          <a:p>
            <a:r>
              <a:rPr lang="fa-IR" dirty="0" smtClean="0">
                <a:solidFill>
                  <a:srgbClr val="FF0000"/>
                </a:solidFill>
                <a:cs typeface="B Nazanin" panose="00000400000000000000" pitchFamily="2" charset="-78"/>
              </a:rPr>
              <a:t>*موضوع*</a:t>
            </a:r>
            <a:endParaRPr lang="fa-IR" dirty="0">
              <a:solidFill>
                <a:srgbClr val="FF0000"/>
              </a:solidFill>
              <a:cs typeface="B Nazanin" panose="00000400000000000000" pitchFamily="2" charset="-78"/>
            </a:endParaRPr>
          </a:p>
        </p:txBody>
      </p:sp>
      <p:sp>
        <p:nvSpPr>
          <p:cNvPr id="3" name="Subtitle 2"/>
          <p:cNvSpPr>
            <a:spLocks noGrp="1"/>
          </p:cNvSpPr>
          <p:nvPr>
            <p:ph type="subTitle" idx="1"/>
          </p:nvPr>
        </p:nvSpPr>
        <p:spPr>
          <a:xfrm>
            <a:off x="2215166" y="3949766"/>
            <a:ext cx="4666446" cy="1655762"/>
          </a:xfrm>
        </p:spPr>
        <p:txBody>
          <a:bodyPr>
            <a:normAutofit/>
          </a:bodyPr>
          <a:lstStyle/>
          <a:p>
            <a:r>
              <a:rPr lang="fa-IR" sz="3200" dirty="0" smtClean="0">
                <a:solidFill>
                  <a:schemeClr val="tx1">
                    <a:lumMod val="95000"/>
                    <a:lumOff val="5000"/>
                  </a:schemeClr>
                </a:solidFill>
                <a:cs typeface="B Nazanin" panose="00000400000000000000" pitchFamily="2" charset="-78"/>
              </a:rPr>
              <a:t>جوش و آکنه</a:t>
            </a:r>
          </a:p>
          <a:p>
            <a:endParaRPr lang="fa-IR" sz="3200"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30763878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33208" b="33208"/>
          <a:stretch>
            <a:fillRect/>
          </a:stretch>
        </p:blipFill>
        <p:spPr>
          <a:xfrm>
            <a:off x="677334" y="399245"/>
            <a:ext cx="8596668" cy="3374265"/>
          </a:xfrm>
        </p:spPr>
      </p:pic>
      <p:sp>
        <p:nvSpPr>
          <p:cNvPr id="4" name="Text Placeholder 3"/>
          <p:cNvSpPr>
            <a:spLocks noGrp="1"/>
          </p:cNvSpPr>
          <p:nvPr>
            <p:ph type="body" sz="half" idx="2"/>
          </p:nvPr>
        </p:nvSpPr>
        <p:spPr>
          <a:xfrm>
            <a:off x="677334" y="4417454"/>
            <a:ext cx="8390607" cy="2046969"/>
          </a:xfrm>
        </p:spPr>
        <p:txBody>
          <a:bodyPr>
            <a:normAutofit lnSpcReduction="10000"/>
          </a:bodyPr>
          <a:lstStyle/>
          <a:p>
            <a:r>
              <a:rPr lang="fa-IR" sz="2400" dirty="0" smtClean="0">
                <a:solidFill>
                  <a:schemeClr val="tx1">
                    <a:lumMod val="95000"/>
                    <a:lumOff val="5000"/>
                  </a:schemeClr>
                </a:solidFill>
                <a:cs typeface="B Nazanin" panose="00000400000000000000" pitchFamily="2" charset="-78"/>
              </a:rPr>
              <a:t>ملانوم چیست؟</a:t>
            </a:r>
          </a:p>
          <a:p>
            <a:r>
              <a:rPr lang="fa-IR" sz="2400" dirty="0" smtClean="0">
                <a:solidFill>
                  <a:schemeClr val="tx1">
                    <a:lumMod val="95000"/>
                    <a:lumOff val="5000"/>
                  </a:schemeClr>
                </a:solidFill>
                <a:cs typeface="B Nazanin" panose="00000400000000000000" pitchFamily="2" charset="-78"/>
              </a:rPr>
              <a:t>ملانوم جدیدترین فرم سرطان پوست است.بهر حال اگر سریع تشخیص داده شود و عمل شود میتواند 100 درصد قابل درمان باشد.اما اگر</a:t>
            </a:r>
          </a:p>
          <a:p>
            <a:r>
              <a:rPr lang="fa-IR" sz="2400" dirty="0" smtClean="0">
                <a:solidFill>
                  <a:schemeClr val="tx1">
                    <a:lumMod val="95000"/>
                    <a:lumOff val="5000"/>
                  </a:schemeClr>
                </a:solidFill>
                <a:cs typeface="B Nazanin" panose="00000400000000000000" pitchFamily="2" charset="-78"/>
              </a:rPr>
              <a:t>تشخیص داده نشود ،سرطان میتواند به بخش های دیگر بدن پیشرفت کند و گسترش بیاید تا جائیکه در مان آن میتواند سخت و کشنده باشد.</a:t>
            </a:r>
          </a:p>
          <a:p>
            <a:endParaRPr lang="fa-IR" sz="2400"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15000074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16077" r="16077"/>
          <a:stretch>
            <a:fillRect/>
          </a:stretch>
        </p:blipFill>
        <p:spPr>
          <a:xfrm>
            <a:off x="5183188" y="974546"/>
            <a:ext cx="6172200" cy="4873625"/>
          </a:xfrm>
        </p:spPr>
      </p:pic>
      <p:sp>
        <p:nvSpPr>
          <p:cNvPr id="4" name="Text Placeholder 3"/>
          <p:cNvSpPr>
            <a:spLocks noGrp="1"/>
          </p:cNvSpPr>
          <p:nvPr>
            <p:ph type="body" sz="half" idx="2"/>
          </p:nvPr>
        </p:nvSpPr>
        <p:spPr>
          <a:xfrm>
            <a:off x="749635" y="1824552"/>
            <a:ext cx="3932237" cy="3811588"/>
          </a:xfrm>
        </p:spPr>
        <p:txBody>
          <a:bodyPr>
            <a:normAutofit/>
          </a:bodyPr>
          <a:lstStyle/>
          <a:p>
            <a:r>
              <a:rPr lang="fa-IR" sz="2400" dirty="0" smtClean="0">
                <a:solidFill>
                  <a:schemeClr val="tx1">
                    <a:lumMod val="95000"/>
                    <a:lumOff val="5000"/>
                  </a:schemeClr>
                </a:solidFill>
                <a:cs typeface="B Nazanin" panose="00000400000000000000" pitchFamily="2" charset="-78"/>
              </a:rPr>
              <a:t>اسکواموس سل کارسينوم دومين تومور شايع پوست است و حدود ۲۰% تومورهاى پوست را تشکيل مى‌دهد. ميزان بروز تومور با افزايش سن افزايش يافته و در مردان نيز شايع‌تر از زنان مى‌باشد.</a:t>
            </a:r>
            <a:endParaRPr lang="fa-IR" sz="2400"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34382619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27636" b="27636"/>
          <a:stretch>
            <a:fillRect/>
          </a:stretch>
        </p:blipFill>
        <p:spPr>
          <a:xfrm>
            <a:off x="0" y="0"/>
            <a:ext cx="12192000" cy="6858000"/>
          </a:xfrm>
        </p:spPr>
      </p:pic>
      <p:sp>
        <p:nvSpPr>
          <p:cNvPr id="7" name="Rectangle 6"/>
          <p:cNvSpPr/>
          <p:nvPr/>
        </p:nvSpPr>
        <p:spPr>
          <a:xfrm>
            <a:off x="0" y="0"/>
            <a:ext cx="2601532" cy="7984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dirty="0" smtClean="0">
                <a:solidFill>
                  <a:schemeClr val="tx1">
                    <a:lumMod val="95000"/>
                    <a:lumOff val="5000"/>
                  </a:schemeClr>
                </a:solidFill>
                <a:cs typeface="B Nazanin" panose="00000400000000000000" pitchFamily="2" charset="-78"/>
              </a:rPr>
              <a:t>با تشکر از توجهتان</a:t>
            </a:r>
            <a:endParaRPr lang="fa-IR" sz="3200"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3547886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68202" y="824248"/>
            <a:ext cx="4773769" cy="925378"/>
          </a:xfrm>
        </p:spPr>
        <p:txBody>
          <a:bodyPr>
            <a:normAutofit/>
          </a:bodyPr>
          <a:lstStyle/>
          <a:p>
            <a:r>
              <a:rPr lang="fa-IR" dirty="0" smtClean="0">
                <a:solidFill>
                  <a:srgbClr val="FF0000"/>
                </a:solidFill>
                <a:cs typeface="B Nazanin" panose="00000400000000000000" pitchFamily="2" charset="-78"/>
              </a:rPr>
              <a:t>*اهداف اختصاصی*</a:t>
            </a:r>
            <a:endParaRPr lang="fa-IR" dirty="0">
              <a:solidFill>
                <a:srgbClr val="FF0000"/>
              </a:solidFill>
              <a:cs typeface="B Nazanin" panose="00000400000000000000" pitchFamily="2" charset="-78"/>
            </a:endParaRPr>
          </a:p>
        </p:txBody>
      </p:sp>
      <p:sp>
        <p:nvSpPr>
          <p:cNvPr id="3" name="Subtitle 2"/>
          <p:cNvSpPr>
            <a:spLocks noGrp="1"/>
          </p:cNvSpPr>
          <p:nvPr>
            <p:ph type="subTitle" idx="1"/>
          </p:nvPr>
        </p:nvSpPr>
        <p:spPr>
          <a:xfrm>
            <a:off x="1854556" y="3305824"/>
            <a:ext cx="6654085" cy="1655762"/>
          </a:xfrm>
        </p:spPr>
        <p:txBody>
          <a:bodyPr>
            <a:noAutofit/>
          </a:bodyPr>
          <a:lstStyle/>
          <a:p>
            <a:r>
              <a:rPr lang="fa-IR" sz="2400" dirty="0" smtClean="0">
                <a:solidFill>
                  <a:schemeClr val="tx1">
                    <a:lumMod val="95000"/>
                    <a:lumOff val="5000"/>
                  </a:schemeClr>
                </a:solidFill>
                <a:cs typeface="B Nazanin" panose="00000400000000000000" pitchFamily="2" charset="-78"/>
              </a:rPr>
              <a:t>انتظار می رود فراگیران بعد از بیان این مطالب بتوانند:</a:t>
            </a:r>
          </a:p>
          <a:p>
            <a:r>
              <a:rPr lang="fa-IR" sz="2400" dirty="0" smtClean="0">
                <a:solidFill>
                  <a:schemeClr val="tx1">
                    <a:lumMod val="95000"/>
                    <a:lumOff val="5000"/>
                  </a:schemeClr>
                </a:solidFill>
                <a:cs typeface="B Nazanin" panose="00000400000000000000" pitchFamily="2" charset="-78"/>
              </a:rPr>
              <a:t>1-نحوه ی صحیح برخورد با بیماریهای جوش و آکنه را بدانند.</a:t>
            </a:r>
          </a:p>
          <a:p>
            <a:r>
              <a:rPr lang="fa-IR" sz="2400" dirty="0" smtClean="0">
                <a:solidFill>
                  <a:schemeClr val="tx1">
                    <a:lumMod val="95000"/>
                    <a:lumOff val="5000"/>
                  </a:schemeClr>
                </a:solidFill>
                <a:cs typeface="B Nazanin" panose="00000400000000000000" pitchFamily="2" charset="-78"/>
              </a:rPr>
              <a:t>2-علت های بوجود آمدن این بیماریها را بدانند.</a:t>
            </a:r>
          </a:p>
          <a:p>
            <a:r>
              <a:rPr lang="fa-IR" sz="2400" dirty="0" smtClean="0">
                <a:solidFill>
                  <a:schemeClr val="tx1">
                    <a:lumMod val="95000"/>
                    <a:lumOff val="5000"/>
                  </a:schemeClr>
                </a:solidFill>
                <a:cs typeface="B Nazanin" panose="00000400000000000000" pitchFamily="2" charset="-78"/>
              </a:rPr>
              <a:t>3-راههای جلوگیری از بوجود آمدن این بیماریها را بدانند.</a:t>
            </a:r>
            <a:endParaRPr lang="fa-IR" sz="2400"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3718444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45476" y="581450"/>
            <a:ext cx="4357352" cy="2387600"/>
          </a:xfrm>
        </p:spPr>
        <p:txBody>
          <a:bodyPr/>
          <a:lstStyle/>
          <a:p>
            <a:r>
              <a:rPr lang="fa-IR" dirty="0" smtClean="0">
                <a:solidFill>
                  <a:srgbClr val="FF0000"/>
                </a:solidFill>
                <a:cs typeface="B Nazanin" panose="00000400000000000000" pitchFamily="2" charset="-78"/>
              </a:rPr>
              <a:t>*اهداف رفتاری*</a:t>
            </a:r>
            <a:endParaRPr lang="fa-IR" dirty="0">
              <a:solidFill>
                <a:srgbClr val="FF0000"/>
              </a:solidFill>
              <a:cs typeface="B Nazanin" panose="00000400000000000000" pitchFamily="2" charset="-78"/>
            </a:endParaRPr>
          </a:p>
        </p:txBody>
      </p:sp>
      <p:sp>
        <p:nvSpPr>
          <p:cNvPr id="3" name="Subtitle 2"/>
          <p:cNvSpPr>
            <a:spLocks noGrp="1"/>
          </p:cNvSpPr>
          <p:nvPr>
            <p:ph type="subTitle" idx="1"/>
          </p:nvPr>
        </p:nvSpPr>
        <p:spPr>
          <a:xfrm>
            <a:off x="1790164" y="4037954"/>
            <a:ext cx="7765959" cy="1096899"/>
          </a:xfrm>
        </p:spPr>
        <p:txBody>
          <a:bodyPr>
            <a:normAutofit/>
          </a:bodyPr>
          <a:lstStyle/>
          <a:p>
            <a:r>
              <a:rPr lang="fa-IR" sz="2400" dirty="0" smtClean="0">
                <a:solidFill>
                  <a:schemeClr val="tx1">
                    <a:lumMod val="95000"/>
                    <a:lumOff val="5000"/>
                  </a:schemeClr>
                </a:solidFill>
                <a:cs typeface="B Nazanin" panose="00000400000000000000" pitchFamily="2" charset="-78"/>
              </a:rPr>
              <a:t>فراگیران بتوانند راههای جلوگیری و درمان صحیح این بیماری را تشخیص دهند.</a:t>
            </a:r>
            <a:endParaRPr lang="fa-IR" sz="2400"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3694381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93206" y="605307"/>
            <a:ext cx="3477295" cy="927278"/>
          </a:xfrm>
        </p:spPr>
        <p:txBody>
          <a:bodyPr>
            <a:normAutofit/>
          </a:bodyPr>
          <a:lstStyle/>
          <a:p>
            <a:r>
              <a:rPr lang="fa-IR" dirty="0" smtClean="0">
                <a:solidFill>
                  <a:srgbClr val="FF0000"/>
                </a:solidFill>
                <a:cs typeface="B Nazanin" panose="00000400000000000000" pitchFamily="2" charset="-78"/>
              </a:rPr>
              <a:t>*آکنه*</a:t>
            </a:r>
            <a:endParaRPr lang="fa-IR" dirty="0">
              <a:solidFill>
                <a:srgbClr val="FF0000"/>
              </a:solidFill>
              <a:cs typeface="B Nazanin" panose="00000400000000000000" pitchFamily="2" charset="-78"/>
            </a:endParaRPr>
          </a:p>
        </p:txBody>
      </p:sp>
      <p:sp>
        <p:nvSpPr>
          <p:cNvPr id="3" name="Subtitle 2"/>
          <p:cNvSpPr>
            <a:spLocks noGrp="1"/>
          </p:cNvSpPr>
          <p:nvPr>
            <p:ph type="subTitle" idx="1"/>
          </p:nvPr>
        </p:nvSpPr>
        <p:spPr>
          <a:xfrm>
            <a:off x="596721" y="2253803"/>
            <a:ext cx="9144000" cy="3042634"/>
          </a:xfrm>
        </p:spPr>
        <p:txBody>
          <a:bodyPr>
            <a:noAutofit/>
          </a:bodyPr>
          <a:lstStyle/>
          <a:p>
            <a:pPr algn="r"/>
            <a:r>
              <a:rPr lang="fa-IR" sz="2400" dirty="0" smtClean="0">
                <a:solidFill>
                  <a:schemeClr val="tx1">
                    <a:lumMod val="95000"/>
                    <a:lumOff val="5000"/>
                  </a:schemeClr>
                </a:solidFill>
                <a:cs typeface="B Nazanin" panose="00000400000000000000" pitchFamily="2" charset="-78"/>
              </a:rPr>
              <a:t>جوش غرور جوانی که مردم آن رابه عنوان جوشهای ناشی از غرور جوانی می شناسند</a:t>
            </a:r>
          </a:p>
          <a:p>
            <a:pPr algn="r"/>
            <a:r>
              <a:rPr lang="fa-IR" sz="2400" dirty="0" smtClean="0">
                <a:solidFill>
                  <a:schemeClr val="tx1">
                    <a:lumMod val="95000"/>
                    <a:lumOff val="5000"/>
                  </a:schemeClr>
                </a:solidFill>
                <a:cs typeface="B Nazanin" panose="00000400000000000000" pitchFamily="2" charset="-78"/>
              </a:rPr>
              <a:t>یکی از شایعترین بیماریهای پوستی و شایعترین علت مراجعه ی بیماران به پزشک است.</a:t>
            </a:r>
          </a:p>
          <a:p>
            <a:pPr algn="r"/>
            <a:r>
              <a:rPr lang="fa-IR" sz="2400" dirty="0" smtClean="0">
                <a:solidFill>
                  <a:schemeClr val="tx1">
                    <a:lumMod val="95000"/>
                    <a:lumOff val="5000"/>
                  </a:schemeClr>
                </a:solidFill>
                <a:cs typeface="B Nazanin" panose="00000400000000000000" pitchFamily="2" charset="-78"/>
              </a:rPr>
              <a:t>بلوغ مهمترین عامل آغاز کننده ی آکنه است و علت آن هم افزایش هورمون آندروژن است.</a:t>
            </a:r>
          </a:p>
          <a:p>
            <a:pPr algn="r"/>
            <a:r>
              <a:rPr lang="fa-IR" sz="2400" dirty="0" smtClean="0">
                <a:solidFill>
                  <a:schemeClr val="tx1">
                    <a:lumMod val="95000"/>
                    <a:lumOff val="5000"/>
                  </a:schemeClr>
                </a:solidFill>
                <a:cs typeface="B Nazanin" panose="00000400000000000000" pitchFamily="2" charset="-78"/>
              </a:rPr>
              <a:t>سایرعوامل عبارت است از:</a:t>
            </a:r>
          </a:p>
          <a:p>
            <a:pPr algn="r"/>
            <a:r>
              <a:rPr lang="fa-IR" sz="2400" dirty="0" smtClean="0">
                <a:solidFill>
                  <a:schemeClr val="tx1">
                    <a:lumMod val="95000"/>
                    <a:lumOff val="5000"/>
                  </a:schemeClr>
                </a:solidFill>
                <a:cs typeface="B Nazanin" panose="00000400000000000000" pitchFamily="2" charset="-78"/>
              </a:rPr>
              <a:t>1-حاملگی   2-تغییرات هورمونی   3-مواد پاک کننده ی پوست    4-رطوبت بیش از حد   5-وراثت   </a:t>
            </a:r>
          </a:p>
          <a:p>
            <a:pPr algn="r"/>
            <a:r>
              <a:rPr lang="fa-IR" sz="2400" dirty="0" smtClean="0">
                <a:solidFill>
                  <a:schemeClr val="tx1">
                    <a:lumMod val="95000"/>
                    <a:lumOff val="5000"/>
                  </a:schemeClr>
                </a:solidFill>
                <a:cs typeface="B Nazanin" panose="00000400000000000000" pitchFamily="2" charset="-78"/>
              </a:rPr>
              <a:t>6-بعضی از غذاهای دریایی</a:t>
            </a:r>
            <a:endParaRPr lang="fa-IR" sz="2400"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4006972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611" y="1560244"/>
            <a:ext cx="9144000" cy="4209491"/>
          </a:xfrm>
        </p:spPr>
        <p:txBody>
          <a:bodyPr>
            <a:normAutofit/>
          </a:bodyPr>
          <a:lstStyle/>
          <a:p>
            <a:pPr algn="r"/>
            <a:r>
              <a:rPr lang="fa-IR" sz="2400" dirty="0" smtClean="0">
                <a:solidFill>
                  <a:schemeClr val="tx1">
                    <a:lumMod val="95000"/>
                    <a:lumOff val="5000"/>
                  </a:schemeClr>
                </a:solidFill>
                <a:cs typeface="B Nazanin" panose="00000400000000000000" pitchFamily="2" charset="-78"/>
              </a:rPr>
              <a:t>تمامی موهای بدن از فولیکول های موی موجود در زیر پوست رشد می یابند. زمانی که فولیکول های (پیاز) مو دچار عفونت شوند، التهاب فولیکولی بوجود می آید.</a:t>
            </a:r>
            <a:br>
              <a:rPr lang="fa-IR" sz="2400" dirty="0" smtClean="0">
                <a:solidFill>
                  <a:schemeClr val="tx1">
                    <a:lumMod val="95000"/>
                    <a:lumOff val="5000"/>
                  </a:schemeClr>
                </a:solidFill>
                <a:cs typeface="B Nazanin" panose="00000400000000000000" pitchFamily="2" charset="-78"/>
              </a:rPr>
            </a:br>
            <a:r>
              <a:rPr lang="fa-IR" sz="2400" dirty="0" smtClean="0">
                <a:solidFill>
                  <a:schemeClr val="tx1">
                    <a:lumMod val="95000"/>
                    <a:lumOff val="5000"/>
                  </a:schemeClr>
                </a:solidFill>
                <a:cs typeface="B Nazanin" panose="00000400000000000000" pitchFamily="2" charset="-78"/>
              </a:rPr>
              <a:t>فولیکولیت ممکن است در کودکان یا بزرگسالان بروز نماید، ولی با این حال ابتلا به این بیماری قبل از دو سالگی امر نادری است.</a:t>
            </a:r>
            <a:br>
              <a:rPr lang="fa-IR" sz="2400" dirty="0" smtClean="0">
                <a:solidFill>
                  <a:schemeClr val="tx1">
                    <a:lumMod val="95000"/>
                    <a:lumOff val="5000"/>
                  </a:schemeClr>
                </a:solidFill>
                <a:cs typeface="B Nazanin" panose="00000400000000000000" pitchFamily="2" charset="-78"/>
              </a:rPr>
            </a:br>
            <a:r>
              <a:rPr lang="fa-IR" sz="2400" dirty="0" smtClean="0">
                <a:solidFill>
                  <a:schemeClr val="tx1">
                    <a:lumMod val="95000"/>
                    <a:lumOff val="5000"/>
                  </a:schemeClr>
                </a:solidFill>
                <a:cs typeface="B Nazanin" panose="00000400000000000000" pitchFamily="2" charset="-78"/>
              </a:rPr>
              <a:t>علائم و نشانه ها</a:t>
            </a:r>
            <a:br>
              <a:rPr lang="fa-IR" sz="2400" dirty="0" smtClean="0">
                <a:solidFill>
                  <a:schemeClr val="tx1">
                    <a:lumMod val="95000"/>
                    <a:lumOff val="5000"/>
                  </a:schemeClr>
                </a:solidFill>
                <a:cs typeface="B Nazanin" panose="00000400000000000000" pitchFamily="2" charset="-78"/>
              </a:rPr>
            </a:br>
            <a:r>
              <a:rPr lang="fa-IR" sz="2400" dirty="0" smtClean="0">
                <a:solidFill>
                  <a:schemeClr val="tx1">
                    <a:lumMod val="95000"/>
                    <a:lumOff val="5000"/>
                  </a:schemeClr>
                </a:solidFill>
                <a:cs typeface="B Nazanin" panose="00000400000000000000" pitchFamily="2" charset="-78"/>
              </a:rPr>
              <a:t/>
            </a:r>
            <a:br>
              <a:rPr lang="fa-IR" sz="2400" dirty="0" smtClean="0">
                <a:solidFill>
                  <a:schemeClr val="tx1">
                    <a:lumMod val="95000"/>
                    <a:lumOff val="5000"/>
                  </a:schemeClr>
                </a:solidFill>
                <a:cs typeface="B Nazanin" panose="00000400000000000000" pitchFamily="2" charset="-78"/>
              </a:rPr>
            </a:br>
            <a:r>
              <a:rPr lang="fa-IR" sz="2400" dirty="0" smtClean="0">
                <a:solidFill>
                  <a:schemeClr val="tx1">
                    <a:lumMod val="95000"/>
                    <a:lumOff val="5000"/>
                  </a:schemeClr>
                </a:solidFill>
                <a:cs typeface="B Nazanin" panose="00000400000000000000" pitchFamily="2" charset="-78"/>
              </a:rPr>
              <a:t>این بیماری ناراحت کننده باعث ایجاد جوشهای چرکی سفید رنگی در اطراف فولیکول های مو می شود. نواحی زخمی پوسته پوسته شده و اغلب خارش دارند، و حتی در صورت تشدید بیماری ممکن است دردناک نیز بشوند. این بیماری معمولاً در ناحیه گردن، زیر بازوها، کشاله ی ران، صورت، بازوها، پاها و باسن ایجاد می شود.</a:t>
            </a:r>
            <a:br>
              <a:rPr lang="fa-IR" sz="2400" dirty="0" smtClean="0">
                <a:solidFill>
                  <a:schemeClr val="tx1">
                    <a:lumMod val="95000"/>
                    <a:lumOff val="5000"/>
                  </a:schemeClr>
                </a:solidFill>
                <a:cs typeface="B Nazanin" panose="00000400000000000000" pitchFamily="2" charset="-78"/>
              </a:rPr>
            </a:br>
            <a:endParaRPr lang="fa-IR" sz="2400" dirty="0">
              <a:solidFill>
                <a:schemeClr val="tx1">
                  <a:lumMod val="95000"/>
                  <a:lumOff val="5000"/>
                </a:schemeClr>
              </a:solidFill>
              <a:cs typeface="B Nazanin" panose="00000400000000000000" pitchFamily="2" charset="-78"/>
            </a:endParaRPr>
          </a:p>
        </p:txBody>
      </p:sp>
      <p:sp>
        <p:nvSpPr>
          <p:cNvPr id="6" name="Rectangle 5"/>
          <p:cNvSpPr/>
          <p:nvPr/>
        </p:nvSpPr>
        <p:spPr>
          <a:xfrm>
            <a:off x="2511380" y="617044"/>
            <a:ext cx="4275786" cy="584775"/>
          </a:xfrm>
          <a:prstGeom prst="rect">
            <a:avLst/>
          </a:prstGeom>
        </p:spPr>
        <p:txBody>
          <a:bodyPr wrap="square">
            <a:spAutoFit/>
          </a:bodyPr>
          <a:lstStyle/>
          <a:p>
            <a:r>
              <a:rPr lang="fa-IR" sz="3200" dirty="0" smtClean="0">
                <a:solidFill>
                  <a:srgbClr val="FF0000"/>
                </a:solidFill>
                <a:cs typeface="B Nazanin" panose="00000400000000000000" pitchFamily="2" charset="-78"/>
              </a:rPr>
              <a:t>*عفونت فولیکول مو*</a:t>
            </a:r>
            <a:endParaRPr lang="fa-IR" sz="3200" dirty="0">
              <a:solidFill>
                <a:srgbClr val="FF0000"/>
              </a:solidFill>
              <a:cs typeface="B Nazanin" panose="00000400000000000000" pitchFamily="2" charset="-78"/>
            </a:endParaRPr>
          </a:p>
        </p:txBody>
      </p:sp>
    </p:spTree>
    <p:extLst>
      <p:ext uri="{BB962C8B-B14F-4D97-AF65-F5344CB8AC3E}">
        <p14:creationId xmlns:p14="http://schemas.microsoft.com/office/powerpoint/2010/main" val="3751882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20143" b="20143"/>
          <a:stretch>
            <a:fillRect/>
          </a:stretch>
        </p:blipFill>
        <p:spPr>
          <a:xfrm>
            <a:off x="5061397" y="1349062"/>
            <a:ext cx="6370749" cy="4279006"/>
          </a:xfrm>
        </p:spPr>
      </p:pic>
      <p:sp>
        <p:nvSpPr>
          <p:cNvPr id="4" name="Text Placeholder 3"/>
          <p:cNvSpPr>
            <a:spLocks noGrp="1"/>
          </p:cNvSpPr>
          <p:nvPr>
            <p:ph type="body" sz="half" idx="2"/>
          </p:nvPr>
        </p:nvSpPr>
        <p:spPr>
          <a:xfrm>
            <a:off x="814030" y="1349062"/>
            <a:ext cx="3932237" cy="3811588"/>
          </a:xfrm>
        </p:spPr>
        <p:txBody>
          <a:bodyPr>
            <a:normAutofit/>
          </a:bodyPr>
          <a:lstStyle/>
          <a:p>
            <a:r>
              <a:rPr lang="fa-IR" sz="2400" dirty="0" smtClean="0">
                <a:solidFill>
                  <a:schemeClr val="tx1">
                    <a:lumMod val="95000"/>
                    <a:lumOff val="5000"/>
                  </a:schemeClr>
                </a:solidFill>
                <a:cs typeface="B Nazanin" panose="00000400000000000000" pitchFamily="2" charset="-78"/>
              </a:rPr>
              <a:t>سلولیت (به انگلیسی: </a:t>
            </a:r>
            <a:r>
              <a:rPr lang="en-US" sz="2400" dirty="0" smtClean="0">
                <a:solidFill>
                  <a:schemeClr val="tx1">
                    <a:lumMod val="95000"/>
                    <a:lumOff val="5000"/>
                  </a:schemeClr>
                </a:solidFill>
                <a:cs typeface="B Nazanin" panose="00000400000000000000" pitchFamily="2" charset="-78"/>
              </a:rPr>
              <a:t>Cellulitis) </a:t>
            </a:r>
            <a:r>
              <a:rPr lang="fa-IR" sz="2400" dirty="0" smtClean="0">
                <a:solidFill>
                  <a:schemeClr val="tx1">
                    <a:lumMod val="95000"/>
                    <a:lumOff val="5000"/>
                  </a:schemeClr>
                </a:solidFill>
                <a:cs typeface="B Nazanin" panose="00000400000000000000" pitchFamily="2" charset="-78"/>
              </a:rPr>
              <a:t>نوعی عفونت باکتریایی است که پوست را درگیر می‌کند. این بیماری مخصوصاً غشاء میان‌پوستی و چربی زیرجلدی را تحت تأثیر قرار می‌دهد. علائم و نشانه‌های این بیماری شامل یک ناحیهٔ قرمز رنگ است که ظرف چند روز وسیع‌تر می‌شود. اطراف این محدودهٔ قرمز رنگ عموماً دارای لبه نیست و ممکن است پوست ورم کند.</a:t>
            </a:r>
            <a:endParaRPr lang="fa-IR" sz="2400"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1009424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16454" b="16454"/>
          <a:stretch>
            <a:fillRect/>
          </a:stretch>
        </p:blipFill>
        <p:spPr>
          <a:xfrm>
            <a:off x="5254580" y="609600"/>
            <a:ext cx="6272012" cy="5108620"/>
          </a:xfrm>
        </p:spPr>
      </p:pic>
      <p:sp>
        <p:nvSpPr>
          <p:cNvPr id="4" name="Text Placeholder 3"/>
          <p:cNvSpPr>
            <a:spLocks noGrp="1"/>
          </p:cNvSpPr>
          <p:nvPr>
            <p:ph type="body" sz="half" idx="2"/>
          </p:nvPr>
        </p:nvSpPr>
        <p:spPr>
          <a:xfrm>
            <a:off x="788273" y="1518443"/>
            <a:ext cx="3932237" cy="3811588"/>
          </a:xfrm>
        </p:spPr>
        <p:txBody>
          <a:bodyPr>
            <a:normAutofit fontScale="92500"/>
          </a:bodyPr>
          <a:lstStyle/>
          <a:p>
            <a:r>
              <a:rPr lang="fa-IR" sz="2400" dirty="0" smtClean="0">
                <a:solidFill>
                  <a:schemeClr val="tx1">
                    <a:lumMod val="95000"/>
                    <a:lumOff val="5000"/>
                  </a:schemeClr>
                </a:solidFill>
                <a:cs typeface="B Nazanin" panose="00000400000000000000" pitchFamily="2" charset="-78"/>
              </a:rPr>
              <a:t>كهیر چيست؟</a:t>
            </a:r>
          </a:p>
          <a:p>
            <a:r>
              <a:rPr lang="fa-IR" sz="2400" dirty="0" smtClean="0">
                <a:solidFill>
                  <a:schemeClr val="tx1">
                    <a:lumMod val="95000"/>
                    <a:lumOff val="5000"/>
                  </a:schemeClr>
                </a:solidFill>
                <a:cs typeface="B Nazanin" panose="00000400000000000000" pitchFamily="2" charset="-78"/>
              </a:rPr>
              <a:t>کَهیر (به انگلیسی: </a:t>
            </a:r>
            <a:r>
              <a:rPr lang="en-US" sz="2400" dirty="0" err="1" smtClean="0">
                <a:solidFill>
                  <a:schemeClr val="tx1">
                    <a:lumMod val="95000"/>
                    <a:lumOff val="5000"/>
                  </a:schemeClr>
                </a:solidFill>
                <a:cs typeface="B Nazanin" panose="00000400000000000000" pitchFamily="2" charset="-78"/>
              </a:rPr>
              <a:t>urticaria</a:t>
            </a:r>
            <a:r>
              <a:rPr lang="en-US" sz="2400" dirty="0" smtClean="0">
                <a:solidFill>
                  <a:schemeClr val="tx1">
                    <a:lumMod val="95000"/>
                    <a:lumOff val="5000"/>
                  </a:schemeClr>
                </a:solidFill>
                <a:cs typeface="B Nazanin" panose="00000400000000000000" pitchFamily="2" charset="-78"/>
              </a:rPr>
              <a:t>) </a:t>
            </a:r>
            <a:r>
              <a:rPr lang="fa-IR" sz="2400" dirty="0" smtClean="0">
                <a:solidFill>
                  <a:schemeClr val="tx1">
                    <a:lumMod val="95000"/>
                    <a:lumOff val="5000"/>
                  </a:schemeClr>
                </a:solidFill>
                <a:cs typeface="B Nazanin" panose="00000400000000000000" pitchFamily="2" charset="-78"/>
              </a:rPr>
              <a:t>واکنش آلرژیک حاد یا مزمن است كه معمولاً بر اثر واکنش بدن در برابر مواد هیستامینی یا ترکیباتی نزدیک به هیستامین پدید می‌آید.</a:t>
            </a:r>
          </a:p>
          <a:p>
            <a:r>
              <a:rPr lang="fa-IR" sz="2400" dirty="0" smtClean="0">
                <a:solidFill>
                  <a:schemeClr val="tx1">
                    <a:lumMod val="95000"/>
                    <a:lumOff val="5000"/>
                  </a:schemeClr>
                </a:solidFill>
                <a:cs typeface="B Nazanin" panose="00000400000000000000" pitchFamily="2" charset="-78"/>
              </a:rPr>
              <a:t>عارضه پوستی كهير، به صورت دانه‌های کوچک صورتی‌رنگ یا به شکل برجستگی‌های وسیعتر و گاهی به صورت تاول تظاهر كرده و با خارش شدید همراه است</a:t>
            </a:r>
          </a:p>
          <a:p>
            <a:endParaRPr lang="fa-IR" sz="2400"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2435790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16697" b="16697"/>
          <a:stretch>
            <a:fillRect/>
          </a:stretch>
        </p:blipFill>
        <p:spPr>
          <a:xfrm>
            <a:off x="4881092" y="609599"/>
            <a:ext cx="6439438" cy="5340439"/>
          </a:xfrm>
        </p:spPr>
      </p:pic>
      <p:sp>
        <p:nvSpPr>
          <p:cNvPr id="4" name="Text Placeholder 3"/>
          <p:cNvSpPr>
            <a:spLocks noGrp="1"/>
          </p:cNvSpPr>
          <p:nvPr>
            <p:ph type="body" sz="half" idx="2"/>
          </p:nvPr>
        </p:nvSpPr>
        <p:spPr>
          <a:xfrm>
            <a:off x="710999" y="1518443"/>
            <a:ext cx="3932237" cy="3811588"/>
          </a:xfrm>
        </p:spPr>
        <p:txBody>
          <a:bodyPr>
            <a:normAutofit/>
          </a:bodyPr>
          <a:lstStyle/>
          <a:p>
            <a:r>
              <a:rPr lang="fa-IR" sz="2400" dirty="0" smtClean="0">
                <a:solidFill>
                  <a:schemeClr val="tx1">
                    <a:lumMod val="95000"/>
                    <a:lumOff val="5000"/>
                  </a:schemeClr>
                </a:solidFill>
                <a:cs typeface="B Nazanin" panose="00000400000000000000" pitchFamily="2" charset="-78"/>
              </a:rPr>
              <a:t>اگزما سبوره یک نوع بیماری پوستی است که با التهاب پوست سر یاصورت به صورت به شکل پوسته یافلس که در سطح پوست پخش می شوند ، خود را نشان می دهد .یکی ازتجربیات شایع ،خارش زیاد مناطق تحت تاثیر بیماری است که خود باعث التهاب ودر نتیجه قرمزشدن آن منطقه می شود</a:t>
            </a:r>
            <a:endParaRPr lang="fa-IR" sz="2400" dirty="0">
              <a:solidFill>
                <a:schemeClr val="tx1">
                  <a:lumMod val="95000"/>
                  <a:lumOff val="5000"/>
                </a:schemeClr>
              </a:solidFill>
              <a:cs typeface="B Nazanin" panose="00000400000000000000" pitchFamily="2" charset="-78"/>
            </a:endParaRPr>
          </a:p>
        </p:txBody>
      </p:sp>
    </p:spTree>
    <p:extLst>
      <p:ext uri="{BB962C8B-B14F-4D97-AF65-F5344CB8AC3E}">
        <p14:creationId xmlns:p14="http://schemas.microsoft.com/office/powerpoint/2010/main" val="113791112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86</TotalTime>
  <Words>947</Words>
  <Application>Microsoft Office PowerPoint</Application>
  <PresentationFormat>Widescreen</PresentationFormat>
  <Paragraphs>45</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B Nazanin</vt:lpstr>
      <vt:lpstr>Tahoma</vt:lpstr>
      <vt:lpstr>Trebuchet MS</vt:lpstr>
      <vt:lpstr>Wingdings 3</vt:lpstr>
      <vt:lpstr>Facet</vt:lpstr>
      <vt:lpstr>بسم الله الرحمن الرحیم</vt:lpstr>
      <vt:lpstr>*موضوع*</vt:lpstr>
      <vt:lpstr>*اهداف اختصاصی*</vt:lpstr>
      <vt:lpstr>*اهداف رفتاری*</vt:lpstr>
      <vt:lpstr>*آکنه*</vt:lpstr>
      <vt:lpstr>تمامی موهای بدن از فولیکول های موی موجود در زیر پوست رشد می یابند. زمانی که فولیکول های (پیاز) مو دچار عفونت شوند، التهاب فولیکولی بوجود می آید. فولیکولیت ممکن است در کودکان یا بزرگسالان بروز نماید، ولی با این حال ابتلا به این بیماری قبل از دو سالگی امر نادری است. علائم و نشانه ها  این بیماری ناراحت کننده باعث ایجاد جوشهای چرکی سفید رنگی در اطراف فولیکول های مو می شود. نواحی زخمی پوسته پوسته شده و اغلب خارش دارند، و حتی در صورت تشدید بیماری ممکن است دردناک نیز بشوند. این بیماری معمولاً در ناحیه گردن، زیر بازوها، کشاله ی ران، صورت، بازوها، پاها و باسن ایجاد می شود. </vt:lpstr>
      <vt:lpstr>PowerPoint Presentation</vt:lpstr>
      <vt:lpstr>PowerPoint Presentation</vt:lpstr>
      <vt:lpstr>PowerPoint Presentation</vt:lpstr>
      <vt:lpstr> بیماری پسوریازیس، یک بیماری شایع پوستی است که، چرخه زندگی سلول‌های پوستی را بهم می‌زند. پسوریازیس با افزایش سرعت ساخت سلول بر سطح پوست ، باعث بوجود آمدن تکه های نقره ای ضخیم و خارش دار، خشک و یا تکه های قرمز که گاهی اوقات دردناک هم هستند، می‌شود. این تکه ها بیشتر در نقاط اطراف پوست سر، آرنج و زانو ظاهر می‌شوند. برای بعضی از افراد بیماری پسوریازیس فقط آزاردهنده است، اما برای بعضی دیگر این بیماری بخصوص اگر با ورم مفاصل همراه باشد، باعث از کار افتادگی می‌شود.    </vt:lpstr>
      <vt:lpstr>PowerPoint Presentation</vt:lpstr>
      <vt:lpstr>PowerPoint Presentation</vt:lpstr>
      <vt:lpstr>PowerPoint Presentation</vt:lpstr>
      <vt:lpstr>PowerPoint Presentation</vt:lpstr>
      <vt:lpstr>PowerPoint Presentation</vt:lpstr>
      <vt:lpstr> تب منقوط کوه‌هاى راکى به‌وسيلهٔ ريکتزيا (موجود ذره‌بينى کوچى که از لحاظ اندازه بين باکترى‌ها و ويروس‌ها قرار دارد) ايجاد مى‌شود. اين عارضه توسط نيش کنه منتقل مى‌شود و در کاليفرنيا، ماساچوست و لانگ‌آيلند از مناطق کوهستانى غرب (که نام بيمارى از آنجا گرفته شده است) شايع‌تر است. علائم عبارتند از: شروع ناگهانى سردرد شديد، دردهاى عضلاني، ضعف، لرز و تب بالا که تقريباً دو روز بعد از گزيدگى کنه بروز مى‌کنند. در حدود روز چهارم بثوراتى به شکل نقاط يا لکه‌هاى قرمز مسطح روى مچ پا، مچ دست، کف دست، و کف پا ايجاد مى‌شوند و به‌تدريج به بقيهٔ نقاط بدن انتشار مى‌يابند. </vt:lpstr>
      <vt:lpstr>تماس مستقیم با مایع منی، ترشحات مهبل، و بزاق و تبخال تناسلی از فردی به فرد دیگر در طی مقاربت واژن، مقاربت مقعد، قابل سرایت است . عفونت از طریق تماس با اشیاء مانند صندلی توالت یا در آب (مثل استخر و وان گرم) گسترش میابد. هرپس تناسلی مسری است حتی زمانی که هیچ زخم وجود دارند. از آنجا که علائم ممکن است خفیف و یا در زنان در داخل واژن رخ  دهد، بسیاری از مردم نمی دانند که  تب خال ناحی ه تناسلی. اولین شیوع علائم است.</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Farzad Adeli</dc:creator>
  <cp:lastModifiedBy>pcc</cp:lastModifiedBy>
  <cp:revision>12</cp:revision>
  <dcterms:created xsi:type="dcterms:W3CDTF">2016-03-06T16:52:59Z</dcterms:created>
  <dcterms:modified xsi:type="dcterms:W3CDTF">2016-03-09T04:29:32Z</dcterms:modified>
</cp:coreProperties>
</file>